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notesMasterIdLst>
    <p:notesMasterId r:id="rId15"/>
  </p:notesMasterIdLst>
  <p:sldIdLst>
    <p:sldId id="256" r:id="rId2"/>
    <p:sldId id="304" r:id="rId3"/>
    <p:sldId id="305" r:id="rId4"/>
    <p:sldId id="306" r:id="rId5"/>
    <p:sldId id="307" r:id="rId6"/>
    <p:sldId id="315" r:id="rId7"/>
    <p:sldId id="308" r:id="rId8"/>
    <p:sldId id="309" r:id="rId9"/>
    <p:sldId id="310" r:id="rId10"/>
    <p:sldId id="311" r:id="rId11"/>
    <p:sldId id="312" r:id="rId12"/>
    <p:sldId id="313" r:id="rId13"/>
    <p:sldId id="31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tson2163" initials="vw" lastIdx="1" clrIdx="0">
    <p:extLst>
      <p:ext uri="{19B8F6BF-5375-455C-9EA6-DF929625EA0E}">
        <p15:presenceInfo xmlns:p15="http://schemas.microsoft.com/office/powerpoint/2012/main" userId="watson2163" providerId="None"/>
      </p:ext>
    </p:extLst>
  </p:cmAuthor>
  <p:cmAuthor id="2" name="Marcy A. Esbjerg" initials="MAE" lastIdx="2" clrIdx="1">
    <p:extLst>
      <p:ext uri="{19B8F6BF-5375-455C-9EA6-DF929625EA0E}">
        <p15:presenceInfo xmlns:p15="http://schemas.microsoft.com/office/powerpoint/2012/main" userId="S::mesbjerg@pascocountyfl.net::30b77749-5bb3-4c5e-b10a-d2531573bad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7B58C2-02A4-491A-AD31-21570E121D74}" v="1" dt="2024-06-06T19:30:04.2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0" autoAdjust="0"/>
  </p:normalViewPr>
  <p:slideViewPr>
    <p:cSldViewPr snapToGrid="0">
      <p:cViewPr varScale="1">
        <p:scale>
          <a:sx n="112" d="100"/>
          <a:sy n="112" d="100"/>
        </p:scale>
        <p:origin x="11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AN GLENNON" userId="588bc75e-3142-4416-b548-12107f322454" providerId="ADAL" clId="{EE7B58C2-02A4-491A-AD31-21570E121D74}"/>
    <pc:docChg chg="undo custSel addSld delSld modSld">
      <pc:chgData name="SEAN GLENNON" userId="588bc75e-3142-4416-b548-12107f322454" providerId="ADAL" clId="{EE7B58C2-02A4-491A-AD31-21570E121D74}" dt="2024-06-06T19:47:18.468" v="630" actId="6549"/>
      <pc:docMkLst>
        <pc:docMk/>
      </pc:docMkLst>
      <pc:sldChg chg="del">
        <pc:chgData name="SEAN GLENNON" userId="588bc75e-3142-4416-b548-12107f322454" providerId="ADAL" clId="{EE7B58C2-02A4-491A-AD31-21570E121D74}" dt="2024-06-06T19:40:41.321" v="419" actId="2696"/>
        <pc:sldMkLst>
          <pc:docMk/>
          <pc:sldMk cId="2856777696" sldId="257"/>
        </pc:sldMkLst>
      </pc:sldChg>
      <pc:sldChg chg="del">
        <pc:chgData name="SEAN GLENNON" userId="588bc75e-3142-4416-b548-12107f322454" providerId="ADAL" clId="{EE7B58C2-02A4-491A-AD31-21570E121D74}" dt="2024-06-06T19:15:35.522" v="0" actId="2696"/>
        <pc:sldMkLst>
          <pc:docMk/>
          <pc:sldMk cId="2938734048" sldId="259"/>
        </pc:sldMkLst>
      </pc:sldChg>
      <pc:sldChg chg="del">
        <pc:chgData name="SEAN GLENNON" userId="588bc75e-3142-4416-b548-12107f322454" providerId="ADAL" clId="{EE7B58C2-02A4-491A-AD31-21570E121D74}" dt="2024-06-06T19:40:35.523" v="418" actId="2696"/>
        <pc:sldMkLst>
          <pc:docMk/>
          <pc:sldMk cId="1095414710" sldId="300"/>
        </pc:sldMkLst>
      </pc:sldChg>
      <pc:sldChg chg="del">
        <pc:chgData name="SEAN GLENNON" userId="588bc75e-3142-4416-b548-12107f322454" providerId="ADAL" clId="{EE7B58C2-02A4-491A-AD31-21570E121D74}" dt="2024-06-06T19:15:42.158" v="1" actId="2696"/>
        <pc:sldMkLst>
          <pc:docMk/>
          <pc:sldMk cId="1182636607" sldId="303"/>
        </pc:sldMkLst>
      </pc:sldChg>
      <pc:sldChg chg="modSp mod">
        <pc:chgData name="SEAN GLENNON" userId="588bc75e-3142-4416-b548-12107f322454" providerId="ADAL" clId="{EE7B58C2-02A4-491A-AD31-21570E121D74}" dt="2024-06-06T19:18:56.853" v="7" actId="114"/>
        <pc:sldMkLst>
          <pc:docMk/>
          <pc:sldMk cId="4860594" sldId="304"/>
        </pc:sldMkLst>
        <pc:spChg chg="mod">
          <ac:chgData name="SEAN GLENNON" userId="588bc75e-3142-4416-b548-12107f322454" providerId="ADAL" clId="{EE7B58C2-02A4-491A-AD31-21570E121D74}" dt="2024-06-06T19:18:34.550" v="4" actId="2711"/>
          <ac:spMkLst>
            <pc:docMk/>
            <pc:sldMk cId="4860594" sldId="304"/>
            <ac:spMk id="2" creationId="{0CD6F3BE-CF65-4EC6-9B32-4A288B87852E}"/>
          </ac:spMkLst>
        </pc:spChg>
        <pc:spChg chg="mod">
          <ac:chgData name="SEAN GLENNON" userId="588bc75e-3142-4416-b548-12107f322454" providerId="ADAL" clId="{EE7B58C2-02A4-491A-AD31-21570E121D74}" dt="2024-06-06T19:18:56.853" v="7" actId="114"/>
          <ac:spMkLst>
            <pc:docMk/>
            <pc:sldMk cId="4860594" sldId="304"/>
            <ac:spMk id="3" creationId="{0C003AF1-B40D-499A-8990-3B10F6854305}"/>
          </ac:spMkLst>
        </pc:spChg>
      </pc:sldChg>
      <pc:sldChg chg="modSp mod">
        <pc:chgData name="SEAN GLENNON" userId="588bc75e-3142-4416-b548-12107f322454" providerId="ADAL" clId="{EE7B58C2-02A4-491A-AD31-21570E121D74}" dt="2024-06-06T19:26:58.289" v="61" actId="313"/>
        <pc:sldMkLst>
          <pc:docMk/>
          <pc:sldMk cId="1007922702" sldId="305"/>
        </pc:sldMkLst>
        <pc:spChg chg="mod">
          <ac:chgData name="SEAN GLENNON" userId="588bc75e-3142-4416-b548-12107f322454" providerId="ADAL" clId="{EE7B58C2-02A4-491A-AD31-21570E121D74}" dt="2024-06-06T19:26:58.289" v="61" actId="313"/>
          <ac:spMkLst>
            <pc:docMk/>
            <pc:sldMk cId="1007922702" sldId="305"/>
            <ac:spMk id="3" creationId="{00000000-0000-0000-0000-000000000000}"/>
          </ac:spMkLst>
        </pc:spChg>
      </pc:sldChg>
      <pc:sldChg chg="modSp mod">
        <pc:chgData name="SEAN GLENNON" userId="588bc75e-3142-4416-b548-12107f322454" providerId="ADAL" clId="{EE7B58C2-02A4-491A-AD31-21570E121D74}" dt="2024-06-06T19:27:33.637" v="65" actId="14100"/>
        <pc:sldMkLst>
          <pc:docMk/>
          <pc:sldMk cId="2440544109" sldId="306"/>
        </pc:sldMkLst>
        <pc:spChg chg="mod">
          <ac:chgData name="SEAN GLENNON" userId="588bc75e-3142-4416-b548-12107f322454" providerId="ADAL" clId="{EE7B58C2-02A4-491A-AD31-21570E121D74}" dt="2024-06-06T19:27:33.637" v="65" actId="14100"/>
          <ac:spMkLst>
            <pc:docMk/>
            <pc:sldMk cId="2440544109" sldId="306"/>
            <ac:spMk id="3" creationId="{B76B547C-8716-455F-8CBD-6492EC0E6146}"/>
          </ac:spMkLst>
        </pc:spChg>
      </pc:sldChg>
      <pc:sldChg chg="modSp mod">
        <pc:chgData name="SEAN GLENNON" userId="588bc75e-3142-4416-b548-12107f322454" providerId="ADAL" clId="{EE7B58C2-02A4-491A-AD31-21570E121D74}" dt="2024-06-06T19:47:18.468" v="630" actId="6549"/>
        <pc:sldMkLst>
          <pc:docMk/>
          <pc:sldMk cId="410119299" sldId="307"/>
        </pc:sldMkLst>
        <pc:spChg chg="mod">
          <ac:chgData name="SEAN GLENNON" userId="588bc75e-3142-4416-b548-12107f322454" providerId="ADAL" clId="{EE7B58C2-02A4-491A-AD31-21570E121D74}" dt="2024-06-06T19:47:18.468" v="630" actId="6549"/>
          <ac:spMkLst>
            <pc:docMk/>
            <pc:sldMk cId="410119299" sldId="307"/>
            <ac:spMk id="3" creationId="{21F36301-0DA7-43AF-A1D6-31527A6D497D}"/>
          </ac:spMkLst>
        </pc:spChg>
      </pc:sldChg>
      <pc:sldChg chg="modSp mod">
        <pc:chgData name="SEAN GLENNON" userId="588bc75e-3142-4416-b548-12107f322454" providerId="ADAL" clId="{EE7B58C2-02A4-491A-AD31-21570E121D74}" dt="2024-06-06T19:31:45.055" v="188" actId="20577"/>
        <pc:sldMkLst>
          <pc:docMk/>
          <pc:sldMk cId="2675961172" sldId="308"/>
        </pc:sldMkLst>
        <pc:spChg chg="mod">
          <ac:chgData name="SEAN GLENNON" userId="588bc75e-3142-4416-b548-12107f322454" providerId="ADAL" clId="{EE7B58C2-02A4-491A-AD31-21570E121D74}" dt="2024-06-06T19:31:45.055" v="188" actId="20577"/>
          <ac:spMkLst>
            <pc:docMk/>
            <pc:sldMk cId="2675961172" sldId="308"/>
            <ac:spMk id="3" creationId="{00000000-0000-0000-0000-000000000000}"/>
          </ac:spMkLst>
        </pc:spChg>
      </pc:sldChg>
      <pc:sldChg chg="modSp mod">
        <pc:chgData name="SEAN GLENNON" userId="588bc75e-3142-4416-b548-12107f322454" providerId="ADAL" clId="{EE7B58C2-02A4-491A-AD31-21570E121D74}" dt="2024-06-06T19:32:04.028" v="190" actId="207"/>
        <pc:sldMkLst>
          <pc:docMk/>
          <pc:sldMk cId="1255292134" sldId="309"/>
        </pc:sldMkLst>
        <pc:spChg chg="mod">
          <ac:chgData name="SEAN GLENNON" userId="588bc75e-3142-4416-b548-12107f322454" providerId="ADAL" clId="{EE7B58C2-02A4-491A-AD31-21570E121D74}" dt="2024-06-06T19:32:04.028" v="190" actId="207"/>
          <ac:spMkLst>
            <pc:docMk/>
            <pc:sldMk cId="1255292134" sldId="309"/>
            <ac:spMk id="3" creationId="{00000000-0000-0000-0000-000000000000}"/>
          </ac:spMkLst>
        </pc:spChg>
      </pc:sldChg>
      <pc:sldChg chg="modSp mod">
        <pc:chgData name="SEAN GLENNON" userId="588bc75e-3142-4416-b548-12107f322454" providerId="ADAL" clId="{EE7B58C2-02A4-491A-AD31-21570E121D74}" dt="2024-06-06T19:33:55.644" v="228" actId="20577"/>
        <pc:sldMkLst>
          <pc:docMk/>
          <pc:sldMk cId="1700775546" sldId="310"/>
        </pc:sldMkLst>
        <pc:spChg chg="mod">
          <ac:chgData name="SEAN GLENNON" userId="588bc75e-3142-4416-b548-12107f322454" providerId="ADAL" clId="{EE7B58C2-02A4-491A-AD31-21570E121D74}" dt="2024-06-06T19:33:55.644" v="228" actId="20577"/>
          <ac:spMkLst>
            <pc:docMk/>
            <pc:sldMk cId="1700775546" sldId="310"/>
            <ac:spMk id="3" creationId="{00000000-0000-0000-0000-000000000000}"/>
          </ac:spMkLst>
        </pc:spChg>
      </pc:sldChg>
      <pc:sldChg chg="modSp mod">
        <pc:chgData name="SEAN GLENNON" userId="588bc75e-3142-4416-b548-12107f322454" providerId="ADAL" clId="{EE7B58C2-02A4-491A-AD31-21570E121D74}" dt="2024-06-06T19:35:03.830" v="283" actId="6549"/>
        <pc:sldMkLst>
          <pc:docMk/>
          <pc:sldMk cId="1957557499" sldId="311"/>
        </pc:sldMkLst>
        <pc:spChg chg="mod">
          <ac:chgData name="SEAN GLENNON" userId="588bc75e-3142-4416-b548-12107f322454" providerId="ADAL" clId="{EE7B58C2-02A4-491A-AD31-21570E121D74}" dt="2024-06-06T19:35:03.830" v="283" actId="6549"/>
          <ac:spMkLst>
            <pc:docMk/>
            <pc:sldMk cId="1957557499" sldId="311"/>
            <ac:spMk id="3" creationId="{00000000-0000-0000-0000-000000000000}"/>
          </ac:spMkLst>
        </pc:spChg>
      </pc:sldChg>
      <pc:sldChg chg="modSp mod">
        <pc:chgData name="SEAN GLENNON" userId="588bc75e-3142-4416-b548-12107f322454" providerId="ADAL" clId="{EE7B58C2-02A4-491A-AD31-21570E121D74}" dt="2024-06-06T19:35:24.178" v="285" actId="207"/>
        <pc:sldMkLst>
          <pc:docMk/>
          <pc:sldMk cId="500003478" sldId="312"/>
        </pc:sldMkLst>
        <pc:spChg chg="mod">
          <ac:chgData name="SEAN GLENNON" userId="588bc75e-3142-4416-b548-12107f322454" providerId="ADAL" clId="{EE7B58C2-02A4-491A-AD31-21570E121D74}" dt="2024-06-06T19:35:24.178" v="285" actId="207"/>
          <ac:spMkLst>
            <pc:docMk/>
            <pc:sldMk cId="500003478" sldId="312"/>
            <ac:spMk id="3" creationId="{00000000-0000-0000-0000-000000000000}"/>
          </ac:spMkLst>
        </pc:spChg>
      </pc:sldChg>
      <pc:sldChg chg="modSp mod">
        <pc:chgData name="SEAN GLENNON" userId="588bc75e-3142-4416-b548-12107f322454" providerId="ADAL" clId="{EE7B58C2-02A4-491A-AD31-21570E121D74}" dt="2024-06-06T19:38:15.387" v="378" actId="20577"/>
        <pc:sldMkLst>
          <pc:docMk/>
          <pc:sldMk cId="3069181987" sldId="313"/>
        </pc:sldMkLst>
        <pc:spChg chg="mod">
          <ac:chgData name="SEAN GLENNON" userId="588bc75e-3142-4416-b548-12107f322454" providerId="ADAL" clId="{EE7B58C2-02A4-491A-AD31-21570E121D74}" dt="2024-06-06T19:38:15.387" v="378" actId="20577"/>
          <ac:spMkLst>
            <pc:docMk/>
            <pc:sldMk cId="3069181987" sldId="313"/>
            <ac:spMk id="3" creationId="{00000000-0000-0000-0000-000000000000}"/>
          </ac:spMkLst>
        </pc:spChg>
      </pc:sldChg>
      <pc:sldChg chg="modSp mod">
        <pc:chgData name="SEAN GLENNON" userId="588bc75e-3142-4416-b548-12107f322454" providerId="ADAL" clId="{EE7B58C2-02A4-491A-AD31-21570E121D74}" dt="2024-06-06T19:40:25.982" v="417" actId="14100"/>
        <pc:sldMkLst>
          <pc:docMk/>
          <pc:sldMk cId="32325110" sldId="314"/>
        </pc:sldMkLst>
        <pc:spChg chg="mod">
          <ac:chgData name="SEAN GLENNON" userId="588bc75e-3142-4416-b548-12107f322454" providerId="ADAL" clId="{EE7B58C2-02A4-491A-AD31-21570E121D74}" dt="2024-06-06T19:40:25.982" v="417" actId="14100"/>
          <ac:spMkLst>
            <pc:docMk/>
            <pc:sldMk cId="32325110" sldId="314"/>
            <ac:spMk id="3" creationId="{8C1E1310-0842-43BD-887D-0C7F1723E9FD}"/>
          </ac:spMkLst>
        </pc:spChg>
      </pc:sldChg>
      <pc:sldChg chg="addSp modSp new mod">
        <pc:chgData name="SEAN GLENNON" userId="588bc75e-3142-4416-b548-12107f322454" providerId="ADAL" clId="{EE7B58C2-02A4-491A-AD31-21570E121D74}" dt="2024-06-06T19:46:46.970" v="614" actId="255"/>
        <pc:sldMkLst>
          <pc:docMk/>
          <pc:sldMk cId="2310055835" sldId="315"/>
        </pc:sldMkLst>
        <pc:spChg chg="add mod">
          <ac:chgData name="SEAN GLENNON" userId="588bc75e-3142-4416-b548-12107f322454" providerId="ADAL" clId="{EE7B58C2-02A4-491A-AD31-21570E121D74}" dt="2024-06-06T19:46:46.970" v="614" actId="255"/>
          <ac:spMkLst>
            <pc:docMk/>
            <pc:sldMk cId="2310055835" sldId="315"/>
            <ac:spMk id="6" creationId="{415610AB-B5DF-214B-944D-72053B9559BB}"/>
          </ac:spMkLst>
        </pc:spChg>
        <pc:picChg chg="add mod">
          <ac:chgData name="SEAN GLENNON" userId="588bc75e-3142-4416-b548-12107f322454" providerId="ADAL" clId="{EE7B58C2-02A4-491A-AD31-21570E121D74}" dt="2024-06-06T19:46:13.754" v="608" actId="208"/>
          <ac:picMkLst>
            <pc:docMk/>
            <pc:sldMk cId="2310055835" sldId="315"/>
            <ac:picMk id="4" creationId="{44EB6AEA-CEC3-31B4-17D6-EE3474B502B5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10FD6E-0D5F-4D43-9579-5CDF38005F7F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545B7-6F5A-4814-9820-2C919E00A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510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545B7-6F5A-4814-9820-2C919E00AC3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9648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19138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Don’t presume Congressmen/staff are at familiar with the programs you’re talking about. There is staff turnover on a regular basis.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987C7-E38C-422A-8E3E-A0F5CF03190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6506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19138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Relevant</a:t>
            </a:r>
            <a:r>
              <a:rPr lang="en-US" baseline="0" dirty="0"/>
              <a:t> committees:  House or Senate </a:t>
            </a:r>
            <a:r>
              <a:rPr lang="en-US" baseline="0" dirty="0" err="1"/>
              <a:t>Subcommitee</a:t>
            </a:r>
            <a:r>
              <a:rPr lang="en-US" baseline="0" dirty="0"/>
              <a:t> on Transportation-Housing and Urban Development Appropriations (T-HUD); House Committee on Financial Services; House </a:t>
            </a:r>
            <a:r>
              <a:rPr lang="en-US" baseline="0" dirty="0" err="1"/>
              <a:t>Subcmte</a:t>
            </a:r>
            <a:r>
              <a:rPr lang="en-US" baseline="0" dirty="0"/>
              <a:t> on Housing and Community Opportunity; Senate Banking </a:t>
            </a:r>
            <a:r>
              <a:rPr lang="en-US" baseline="0" dirty="0" err="1"/>
              <a:t>Cmte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987C7-E38C-422A-8E3E-A0F5CF03190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0288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19138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987C7-E38C-422A-8E3E-A0F5CF03190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7809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19138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987C7-E38C-422A-8E3E-A0F5CF03190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550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19138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 HUD funding</a:t>
            </a:r>
            <a:r>
              <a:rPr lang="en-US" baseline="0" dirty="0"/>
              <a:t> in Hurricane Sandy bill was CDBG-funded.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987C7-E38C-422A-8E3E-A0F5CF03190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400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19138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987C7-E38C-422A-8E3E-A0F5CF03190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622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19138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</a:t>
            </a:r>
            <a:r>
              <a:rPr lang="en-US" dirty="0" err="1"/>
              <a:t>Subgrantees</a:t>
            </a:r>
            <a:r>
              <a:rPr lang="en-US" dirty="0"/>
              <a:t> – Chamber of</a:t>
            </a:r>
            <a:r>
              <a:rPr lang="en-US" baseline="0" dirty="0"/>
              <a:t> Commerce; Elder Services; Veterans Services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987C7-E38C-422A-8E3E-A0F5CF03190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575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0972A-F43D-440F-B655-2CE2077D2E37}" type="datetime1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157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DB8ED-F870-4761-96DC-5BB37F7DE016}" type="datetime1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59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DE0A0-D981-4AEA-B61F-3F84FDEFBB9C}" type="datetime1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46785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E7284-E45E-4E6C-B923-F19B8075B515}" type="datetime1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1823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27F57-00E3-4C3A-9B96-F574E86F64DE}" type="datetime1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5838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0F73E-1013-4595-BDD5-6A6BA34D5738}" type="datetime1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9731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B787B-7FD3-46B9-957F-70CD3AC09695}" type="datetime1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2833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DE8A3-8369-40F0-8A92-56BFF45B930D}" type="datetime1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841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F3664-DAE3-449A-B7FC-4E12D61CE25A}" type="datetime1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577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2B30-F2BA-41B1-A7BF-952AFE143A41}" type="datetime1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862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6B2B7-4A4C-4664-8A6F-2E97D83841D9}" type="datetime1">
              <a:rPr lang="en-US" smtClean="0"/>
              <a:t>6/6/2024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618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1D5A-29EC-4D90-BD0E-986AEB55E18D}" type="datetime1">
              <a:rPr lang="en-US" smtClean="0"/>
              <a:t>6/6/2024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545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07A4C-D64F-41DB-B8D3-53F065B9E966}" type="datetime1">
              <a:rPr lang="en-US" smtClean="0"/>
              <a:t>6/6/2024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012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84D8A-C036-477F-8B45-A712A1BE2247}" type="datetime1">
              <a:rPr lang="en-US" smtClean="0"/>
              <a:t>6/6/2024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308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90982-C384-46F5-899A-4661FA58925E}" type="datetime1">
              <a:rPr lang="en-US" smtClean="0"/>
              <a:t>6/6/2024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28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53C0E-6483-4D35-BAD6-7A2BF6734103}" type="datetime1">
              <a:rPr lang="en-US" smtClean="0"/>
              <a:t>6/6/2024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483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420BD-0994-4D37-AC7B-698BBB399BDE}" type="datetime1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CF8FB2B-0834-4E69-81CF-5D187DC0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243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ouse.gov/representatives/find-your-representative" TargetMode="External"/><Relationship Id="rId2" Type="http://schemas.openxmlformats.org/officeDocument/2006/relationships/hyperlink" Target="https://www.senate.gov/senators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ollcall.com/app/uploads/2023/11/2024CQRCCongressionalCalendar.pd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senate.gov/committees/index.ht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house.gov/committe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0F06BC4-8A1B-9640-1E5A-5751836798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4336" y="1265314"/>
            <a:ext cx="5408804" cy="3249131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4600" dirty="0"/>
              <a:t>Tips for a Successful </a:t>
            </a:r>
            <a:br>
              <a:rPr lang="en-US" sz="4600" dirty="0"/>
            </a:br>
            <a:r>
              <a:rPr lang="en-US" sz="4600" dirty="0"/>
              <a:t>Hill Visit</a:t>
            </a:r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39B384AB-6266-96A5-BC47-A5828D3C27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74336" y="4514446"/>
            <a:ext cx="4299666" cy="1164408"/>
          </a:xfrm>
        </p:spPr>
        <p:txBody>
          <a:bodyPr>
            <a:normAutofit lnSpcReduction="10000"/>
          </a:bodyPr>
          <a:lstStyle/>
          <a:p>
            <a:pPr algn="l"/>
            <a:r>
              <a:rPr lang="en-US" b="1" dirty="0"/>
              <a:t>Sean Glennon</a:t>
            </a:r>
          </a:p>
          <a:p>
            <a:pPr algn="l"/>
            <a:r>
              <a:rPr lang="en-US" dirty="0"/>
              <a:t>Community Development Director</a:t>
            </a:r>
          </a:p>
          <a:p>
            <a:pPr algn="l"/>
            <a:r>
              <a:rPr lang="en-US" dirty="0"/>
              <a:t>Quincy, MA</a:t>
            </a:r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C99427B-A97E-40A3-B1FD-4557346C6A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8718ABF8-07F5-4CCF-5E32-0D55671284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604" y="2722210"/>
            <a:ext cx="3765692" cy="1421549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6E4F93F-5DAC-4E83-A797-CFB793288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CF8FB2B-0834-4E69-81CF-5D187DC0C246}" type="slidenum">
              <a:rPr lang="en-US" smtClean="0"/>
              <a:pPr>
                <a:spcAft>
                  <a:spcPts val="600"/>
                </a:spcAft>
              </a:pPr>
              <a:t>1</a:t>
            </a:fld>
            <a:endParaRPr lang="en-US"/>
          </a:p>
        </p:txBody>
      </p:sp>
      <p:pic>
        <p:nvPicPr>
          <p:cNvPr id="4" name="Picture 3" descr="A logo for a company&#10;&#10;Description automatically generated">
            <a:extLst>
              <a:ext uri="{FF2B5EF4-FFF2-40B4-BE49-F238E27FC236}">
                <a16:creationId xmlns:a16="http://schemas.microsoft.com/office/drawing/2014/main" id="{75CB4BAC-AF9E-AFEB-A25A-AC86399211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053" y="5839683"/>
            <a:ext cx="1698968" cy="788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2402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660113"/>
            <a:ext cx="4114800" cy="584775"/>
          </a:xfrm>
        </p:spPr>
        <p:txBody>
          <a:bodyPr>
            <a:normAutofit fontScale="90000"/>
          </a:bodyPr>
          <a:lstStyle/>
          <a:p>
            <a:r>
              <a:rPr lang="en-US" dirty="0"/>
              <a:t>Meetings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Make a request.  Ask them to: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tx1"/>
                </a:solidFill>
              </a:rPr>
              <a:t>attend a CD Week event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tx1"/>
                </a:solidFill>
              </a:rPr>
              <a:t>attend projects tour during a recess period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tx1"/>
                </a:solidFill>
              </a:rPr>
              <a:t>read a “floor piece”</a:t>
            </a:r>
          </a:p>
          <a:p>
            <a:r>
              <a:rPr lang="en-US" sz="2000" dirty="0">
                <a:solidFill>
                  <a:schemeClr val="tx1"/>
                </a:solidFill>
              </a:rPr>
              <a:t>Let them know which projects were/are funded by CDBG/HOME</a:t>
            </a:r>
          </a:p>
          <a:p>
            <a:r>
              <a:rPr lang="en-US" sz="2000" dirty="0">
                <a:solidFill>
                  <a:schemeClr val="tx1"/>
                </a:solidFill>
              </a:rPr>
              <a:t>Come across as a partner/resource</a:t>
            </a:r>
          </a:p>
        </p:txBody>
      </p:sp>
    </p:spTree>
    <p:extLst>
      <p:ext uri="{BB962C8B-B14F-4D97-AF65-F5344CB8AC3E}">
        <p14:creationId xmlns:p14="http://schemas.microsoft.com/office/powerpoint/2010/main" val="19575574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660113"/>
            <a:ext cx="4114800" cy="584775"/>
          </a:xfrm>
        </p:spPr>
        <p:txBody>
          <a:bodyPr>
            <a:normAutofit fontScale="90000"/>
          </a:bodyPr>
          <a:lstStyle/>
          <a:p>
            <a:r>
              <a:rPr lang="en-US" dirty="0"/>
              <a:t>Follow 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Follow up is very important; the face to face is not enough</a:t>
            </a:r>
          </a:p>
          <a:p>
            <a:r>
              <a:rPr lang="en-US" sz="2000" dirty="0">
                <a:solidFill>
                  <a:schemeClr val="tx1"/>
                </a:solidFill>
              </a:rPr>
              <a:t>Send a thank you e-mail or letter to those present; summarize the points you made; avoid long-winded communications; don’t send large attachments (1 page is good)</a:t>
            </a:r>
          </a:p>
          <a:p>
            <a:r>
              <a:rPr lang="en-US" sz="2000" dirty="0">
                <a:solidFill>
                  <a:schemeClr val="tx1"/>
                </a:solidFill>
              </a:rPr>
              <a:t>Repeat the request from the meeting</a:t>
            </a:r>
          </a:p>
          <a:p>
            <a:r>
              <a:rPr lang="en-US" sz="2000" dirty="0">
                <a:solidFill>
                  <a:schemeClr val="tx1"/>
                </a:solidFill>
              </a:rPr>
              <a:t>Talk about impact of decreased funding</a:t>
            </a:r>
          </a:p>
        </p:txBody>
      </p:sp>
    </p:spTree>
    <p:extLst>
      <p:ext uri="{BB962C8B-B14F-4D97-AF65-F5344CB8AC3E}">
        <p14:creationId xmlns:p14="http://schemas.microsoft.com/office/powerpoint/2010/main" val="5000034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660113"/>
            <a:ext cx="4114800" cy="584775"/>
          </a:xfrm>
        </p:spPr>
        <p:txBody>
          <a:bodyPr>
            <a:normAutofit fontScale="90000"/>
          </a:bodyPr>
          <a:lstStyle/>
          <a:p>
            <a:r>
              <a:rPr lang="en-US" dirty="0"/>
              <a:t>Annual Checklist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9201604" cy="388077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Communicate with your Congressional Members throughout the year</a:t>
            </a:r>
          </a:p>
          <a:p>
            <a:r>
              <a:rPr lang="en-US" sz="2000" dirty="0">
                <a:solidFill>
                  <a:schemeClr val="tx1"/>
                </a:solidFill>
              </a:rPr>
              <a:t>Meet with Congressional Members (or their staff) in person or virtually during a recess period, preferably during CD Week or NCDA Winter mtg.</a:t>
            </a:r>
          </a:p>
          <a:p>
            <a:r>
              <a:rPr lang="en-US" sz="2000" dirty="0">
                <a:solidFill>
                  <a:schemeClr val="tx1"/>
                </a:solidFill>
              </a:rPr>
              <a:t>Share highlights of CAPER; PR51 or develop one-pager (# of people served, by income; brief description of projects funded; needs met with the program funding; unmet program needs)</a:t>
            </a:r>
          </a:p>
          <a:p>
            <a:r>
              <a:rPr lang="en-US" sz="2000" dirty="0">
                <a:solidFill>
                  <a:schemeClr val="tx1"/>
                </a:solidFill>
              </a:rPr>
              <a:t>Invite them to CD Week events; ground-breakings; ribbon-cuttings</a:t>
            </a:r>
          </a:p>
          <a:p>
            <a:r>
              <a:rPr lang="en-US" sz="2000" dirty="0">
                <a:solidFill>
                  <a:schemeClr val="tx1"/>
                </a:solidFill>
              </a:rPr>
              <a:t>Send them copies of press releases; ask them to offer a quote</a:t>
            </a:r>
          </a:p>
          <a:p>
            <a:r>
              <a:rPr lang="en-US" sz="2000" dirty="0">
                <a:solidFill>
                  <a:schemeClr val="tx1"/>
                </a:solidFill>
              </a:rPr>
              <a:t>Remember, they want to (and need to) hear from you</a:t>
            </a:r>
          </a:p>
        </p:txBody>
      </p:sp>
    </p:spTree>
    <p:extLst>
      <p:ext uri="{BB962C8B-B14F-4D97-AF65-F5344CB8AC3E}">
        <p14:creationId xmlns:p14="http://schemas.microsoft.com/office/powerpoint/2010/main" val="30691819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76641-12D0-4407-981F-D04F1E013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000" y="660113"/>
            <a:ext cx="4114800" cy="584775"/>
          </a:xfrm>
        </p:spPr>
        <p:txBody>
          <a:bodyPr>
            <a:normAutofit fontScale="90000"/>
          </a:bodyPr>
          <a:lstStyle/>
          <a:p>
            <a:r>
              <a:rPr lang="en-US" dirty="0"/>
              <a:t>Other 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E1310-0842-43BD-887D-0C7F1723E9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796" y="2060248"/>
            <a:ext cx="9308509" cy="3505200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If Congressional Member doesn’t come to your events, give them an award. They will likely show up for that.</a:t>
            </a:r>
          </a:p>
          <a:p>
            <a:r>
              <a:rPr lang="en-US" sz="2000" dirty="0">
                <a:solidFill>
                  <a:schemeClr val="tx1"/>
                </a:solidFill>
              </a:rPr>
              <a:t>Best time to schedule an in-person meeting is during recess/district periods; though virtual meetings have become a good way to “stretch” the calendar</a:t>
            </a:r>
          </a:p>
          <a:p>
            <a:r>
              <a:rPr lang="en-US" sz="2000" dirty="0">
                <a:solidFill>
                  <a:schemeClr val="tx1"/>
                </a:solidFill>
              </a:rPr>
              <a:t>10-minute photo ops are a great option</a:t>
            </a:r>
          </a:p>
          <a:p>
            <a:r>
              <a:rPr lang="en-US" sz="2000" dirty="0">
                <a:solidFill>
                  <a:schemeClr val="tx1"/>
                </a:solidFill>
              </a:rPr>
              <a:t>Follow your members of Congress on Facebook, Twitter and Instagram</a:t>
            </a:r>
          </a:p>
        </p:txBody>
      </p:sp>
    </p:spTree>
    <p:extLst>
      <p:ext uri="{BB962C8B-B14F-4D97-AF65-F5344CB8AC3E}">
        <p14:creationId xmlns:p14="http://schemas.microsoft.com/office/powerpoint/2010/main" val="32325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6F3BE-CF65-4EC6-9B32-4A288B878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000" y="660113"/>
            <a:ext cx="4114800" cy="584775"/>
          </a:xfrm>
        </p:spPr>
        <p:txBody>
          <a:bodyPr>
            <a:normAutofit fontScale="90000"/>
          </a:bodyPr>
          <a:lstStyle/>
          <a:p>
            <a:r>
              <a:rPr lang="en-US" dirty="0"/>
              <a:t>Why Connect?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03AF1-B40D-499A-8990-3B10F68543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056326" cy="3880773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Members of Congress WANT to hear how federal programs are operating – </a:t>
            </a:r>
            <a:r>
              <a:rPr lang="en-US" sz="2000" i="1" dirty="0">
                <a:solidFill>
                  <a:schemeClr val="tx1"/>
                </a:solidFill>
              </a:rPr>
              <a:t>especially</a:t>
            </a:r>
            <a:r>
              <a:rPr lang="en-US" sz="2000" dirty="0">
                <a:solidFill>
                  <a:schemeClr val="tx1"/>
                </a:solidFill>
              </a:rPr>
              <a:t> when there is good news and success stories to share</a:t>
            </a:r>
          </a:p>
          <a:p>
            <a:r>
              <a:rPr lang="en-US" sz="2000" dirty="0">
                <a:solidFill>
                  <a:schemeClr val="tx1"/>
                </a:solidFill>
              </a:rPr>
              <a:t>It is important to seek their support</a:t>
            </a:r>
          </a:p>
          <a:p>
            <a:r>
              <a:rPr lang="en-US" sz="2000" dirty="0">
                <a:solidFill>
                  <a:schemeClr val="tx1"/>
                </a:solidFill>
              </a:rPr>
              <a:t>They (and staff) need to be educated</a:t>
            </a:r>
          </a:p>
          <a:p>
            <a:r>
              <a:rPr lang="en-US" sz="2000" dirty="0">
                <a:solidFill>
                  <a:schemeClr val="tx1"/>
                </a:solidFill>
              </a:rPr>
              <a:t>Building relationships is key</a:t>
            </a:r>
          </a:p>
        </p:txBody>
      </p:sp>
    </p:spTree>
    <p:extLst>
      <p:ext uri="{BB962C8B-B14F-4D97-AF65-F5344CB8AC3E}">
        <p14:creationId xmlns:p14="http://schemas.microsoft.com/office/powerpoint/2010/main" val="4860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660113"/>
            <a:ext cx="4114800" cy="584775"/>
          </a:xfrm>
        </p:spPr>
        <p:txBody>
          <a:bodyPr>
            <a:normAutofit fontScale="90000"/>
          </a:bodyPr>
          <a:lstStyle/>
          <a:p>
            <a:r>
              <a:rPr lang="en-US" dirty="0"/>
              <a:t>How to Connect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355572" cy="3880773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Establish a relationship with the person in your Congressional member’s office who handles housing policy (or Legislative Dir.)</a:t>
            </a:r>
          </a:p>
          <a:p>
            <a:r>
              <a:rPr lang="en-US" sz="2000" dirty="0">
                <a:solidFill>
                  <a:schemeClr val="tx1"/>
                </a:solidFill>
              </a:rPr>
              <a:t>Keep them informed of news/events </a:t>
            </a:r>
            <a:r>
              <a:rPr lang="en-US" sz="2000" i="1" dirty="0">
                <a:solidFill>
                  <a:schemeClr val="tx1"/>
                </a:solidFill>
              </a:rPr>
              <a:t>throughout</a:t>
            </a:r>
            <a:r>
              <a:rPr lang="en-US" sz="2000" dirty="0">
                <a:solidFill>
                  <a:schemeClr val="tx1"/>
                </a:solidFill>
              </a:rPr>
              <a:t> the year, not just during CD Week</a:t>
            </a:r>
          </a:p>
          <a:p>
            <a:r>
              <a:rPr lang="en-US" sz="2000" dirty="0">
                <a:solidFill>
                  <a:schemeClr val="tx1"/>
                </a:solidFill>
              </a:rPr>
              <a:t>Ways to connect include phone calls, e-mail, social media, photo-ops, &amp; meetings</a:t>
            </a:r>
          </a:p>
        </p:txBody>
      </p:sp>
    </p:spTree>
    <p:extLst>
      <p:ext uri="{BB962C8B-B14F-4D97-AF65-F5344CB8AC3E}">
        <p14:creationId xmlns:p14="http://schemas.microsoft.com/office/powerpoint/2010/main" val="1007922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DF3BB-D776-4487-820B-95B575C86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000" y="660113"/>
            <a:ext cx="4114800" cy="584775"/>
          </a:xfrm>
        </p:spPr>
        <p:txBody>
          <a:bodyPr>
            <a:normAutofit fontScale="90000"/>
          </a:bodyPr>
          <a:lstStyle/>
          <a:p>
            <a:r>
              <a:rPr lang="en-US" dirty="0"/>
              <a:t>How to Connect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6B547C-8716-455F-8CBD-6492EC0E61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133238" cy="388077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Capitol Hill Switchboard: (202) 224-3121</a:t>
            </a:r>
          </a:p>
          <a:p>
            <a:r>
              <a:rPr lang="en-US" sz="2000" dirty="0">
                <a:solidFill>
                  <a:schemeClr val="tx1"/>
                </a:solidFill>
              </a:rPr>
              <a:t>Senators: </a:t>
            </a:r>
            <a:r>
              <a:rPr lang="en-US" sz="2000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https://www.senate.gov/senators/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House: </a:t>
            </a:r>
            <a:r>
              <a:rPr lang="en-US" sz="2000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https://www.house.gov/representatives/find-your-representative</a:t>
            </a:r>
            <a:endParaRPr lang="en-US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2"/>
              </a:solidFill>
            </a:endParaRPr>
          </a:p>
          <a:p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544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FEB60-F248-410C-941E-3DC2A996B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000" y="660113"/>
            <a:ext cx="4114800" cy="584775"/>
          </a:xfrm>
        </p:spPr>
        <p:txBody>
          <a:bodyPr>
            <a:normAutofit fontScale="90000"/>
          </a:bodyPr>
          <a:lstStyle/>
          <a:p>
            <a:r>
              <a:rPr lang="en-US" dirty="0"/>
              <a:t>When to Connect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36301-0DA7-43AF-A1D6-31527A6D49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9158875" cy="388077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Connect during the NCDA Winter Meeting.  Blocks of time are carved out of the agenda for this purpose.  Or skip a session if you must.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Connect with your Congressional Members during recess periods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chemeClr val="tx1"/>
                </a:solidFill>
              </a:rPr>
              <a:t>They will be in their home districts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chemeClr val="tx1"/>
                </a:solidFill>
              </a:rPr>
              <a:t>They will have more time to meet with you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chemeClr val="tx1"/>
                </a:solidFill>
              </a:rPr>
              <a:t>They will be able to tour local projects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chemeClr val="tx1"/>
                </a:solidFill>
              </a:rPr>
              <a:t>National Community Development Week </a:t>
            </a:r>
            <a:r>
              <a:rPr lang="en-US" sz="1800">
                <a:solidFill>
                  <a:schemeClr val="tx1"/>
                </a:solidFill>
              </a:rPr>
              <a:t>is always </a:t>
            </a:r>
            <a:r>
              <a:rPr lang="en-US" sz="1800" dirty="0">
                <a:solidFill>
                  <a:schemeClr val="tx1"/>
                </a:solidFill>
              </a:rPr>
              <a:t>held during a recess period (generally the week after Easter)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19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D2F7427-8AA3-ADEC-CF9B-85346ED45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6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4EB6AEA-CEC3-31B4-17D6-EE3474B502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9672" y="1766442"/>
            <a:ext cx="7105650" cy="482917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15610AB-B5DF-214B-944D-72053B9559BB}"/>
              </a:ext>
            </a:extLst>
          </p:cNvPr>
          <p:cNvSpPr txBox="1"/>
          <p:nvPr/>
        </p:nvSpPr>
        <p:spPr>
          <a:xfrm>
            <a:off x="1329672" y="773201"/>
            <a:ext cx="81390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tx1"/>
                </a:solidFill>
              </a:rPr>
              <a:t>2022 Congressional Calendar (Rollcall.com)</a:t>
            </a:r>
          </a:p>
          <a:p>
            <a:pPr marL="457200" lvl="1" indent="0">
              <a:buNone/>
            </a:pPr>
            <a:r>
              <a:rPr lang="en-US" sz="1600" dirty="0">
                <a:solidFill>
                  <a:schemeClr val="tx1"/>
                </a:solidFill>
                <a:hlinkClick r:id="rId3"/>
              </a:rPr>
              <a:t>https://rollcall.com/app/uploads/2023/11/2024CQRCCongressionalCalendar.pdf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055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660113"/>
            <a:ext cx="4114800" cy="584775"/>
          </a:xfrm>
        </p:spPr>
        <p:txBody>
          <a:bodyPr>
            <a:normAutofit fontScale="90000"/>
          </a:bodyPr>
          <a:lstStyle/>
          <a:p>
            <a:r>
              <a:rPr lang="en-US" dirty="0"/>
              <a:t>Meetings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885" y="2137161"/>
            <a:ext cx="8077200" cy="3400515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At first meeting (or for new staff) give a summary of how CPD block grant programs operate in your community/district/state</a:t>
            </a:r>
          </a:p>
          <a:p>
            <a:r>
              <a:rPr lang="en-US" sz="2000" dirty="0">
                <a:solidFill>
                  <a:schemeClr val="tx1"/>
                </a:solidFill>
              </a:rPr>
              <a:t>Don’t assume they know CDBG as well as you do – there are lot of federal programs they vote for and hear about</a:t>
            </a:r>
          </a:p>
          <a:p>
            <a:r>
              <a:rPr lang="en-US" sz="2000" dirty="0">
                <a:solidFill>
                  <a:schemeClr val="tx1"/>
                </a:solidFill>
              </a:rPr>
              <a:t>Come prepared with facts, figures, grant amounts, grant reductions, leveraged amounts, accomplishments, etc.</a:t>
            </a:r>
          </a:p>
        </p:txBody>
      </p:sp>
    </p:spTree>
    <p:extLst>
      <p:ext uri="{BB962C8B-B14F-4D97-AF65-F5344CB8AC3E}">
        <p14:creationId xmlns:p14="http://schemas.microsoft.com/office/powerpoint/2010/main" val="2675961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660113"/>
            <a:ext cx="4114800" cy="584775"/>
          </a:xfrm>
        </p:spPr>
        <p:txBody>
          <a:bodyPr>
            <a:normAutofit fontScale="90000"/>
          </a:bodyPr>
          <a:lstStyle/>
          <a:p>
            <a:r>
              <a:rPr lang="en-US" dirty="0"/>
              <a:t>Meetings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Illustrate differences between programs</a:t>
            </a:r>
          </a:p>
          <a:p>
            <a:r>
              <a:rPr lang="en-US" sz="2000" dirty="0">
                <a:solidFill>
                  <a:schemeClr val="tx1"/>
                </a:solidFill>
              </a:rPr>
              <a:t>Explain why the programs are </a:t>
            </a:r>
            <a:r>
              <a:rPr lang="en-US" sz="2000" u="sng" dirty="0">
                <a:solidFill>
                  <a:schemeClr val="tx1"/>
                </a:solidFill>
              </a:rPr>
              <a:t>essential</a:t>
            </a:r>
            <a:r>
              <a:rPr lang="en-US" sz="2000" dirty="0">
                <a:solidFill>
                  <a:schemeClr val="tx1"/>
                </a:solidFill>
              </a:rPr>
              <a:t>; “entitlement” has a negative connotation</a:t>
            </a:r>
          </a:p>
          <a:p>
            <a:r>
              <a:rPr lang="en-US" sz="2000" dirty="0">
                <a:solidFill>
                  <a:schemeClr val="tx1"/>
                </a:solidFill>
              </a:rPr>
              <a:t>Put a face to the programs; bring a beneficiary; pictures of activities in action; testimonials; etc.</a:t>
            </a:r>
          </a:p>
          <a:p>
            <a:r>
              <a:rPr lang="en-US" sz="2000" dirty="0">
                <a:solidFill>
                  <a:schemeClr val="tx1"/>
                </a:solidFill>
              </a:rPr>
              <a:t>Be brief; speak in “plain English”; leave copies of comprehensive, simple backup. </a:t>
            </a:r>
          </a:p>
        </p:txBody>
      </p:sp>
    </p:spTree>
    <p:extLst>
      <p:ext uri="{BB962C8B-B14F-4D97-AF65-F5344CB8AC3E}">
        <p14:creationId xmlns:p14="http://schemas.microsoft.com/office/powerpoint/2010/main" val="1255292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660113"/>
            <a:ext cx="4114800" cy="584775"/>
          </a:xfrm>
        </p:spPr>
        <p:txBody>
          <a:bodyPr>
            <a:normAutofit fontScale="90000"/>
          </a:bodyPr>
          <a:lstStyle/>
          <a:p>
            <a:r>
              <a:rPr lang="en-US" dirty="0"/>
              <a:t>Meetings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0810" y="2120781"/>
            <a:ext cx="8077200" cy="3280161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Be flexible, plan on getting only 15 minutes</a:t>
            </a:r>
          </a:p>
          <a:p>
            <a:r>
              <a:rPr lang="en-US" sz="2000" dirty="0">
                <a:solidFill>
                  <a:schemeClr val="tx1"/>
                </a:solidFill>
              </a:rPr>
              <a:t>Try to find a partner to bring with you</a:t>
            </a:r>
          </a:p>
          <a:p>
            <a:r>
              <a:rPr lang="en-US" sz="2000" dirty="0">
                <a:solidFill>
                  <a:schemeClr val="tx1"/>
                </a:solidFill>
              </a:rPr>
              <a:t>MA model:  Meet as a state/caucus </a:t>
            </a:r>
          </a:p>
          <a:p>
            <a:r>
              <a:rPr lang="en-US" sz="2000" dirty="0">
                <a:solidFill>
                  <a:schemeClr val="tx1"/>
                </a:solidFill>
              </a:rPr>
              <a:t>Do research on your member, find out if they serve on a relevant committee (T-HUD; Appropriations):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https://senate.gov/committees/index.htm</a:t>
            </a:r>
            <a:endParaRPr lang="en-US" sz="20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en-US" sz="2000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https://www.house.gov/committees/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77554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821</Words>
  <Application>Microsoft Office PowerPoint</Application>
  <PresentationFormat>Widescreen</PresentationFormat>
  <Paragraphs>80</Paragraphs>
  <Slides>13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Courier New</vt:lpstr>
      <vt:lpstr>Trebuchet MS</vt:lpstr>
      <vt:lpstr>Wingdings 3</vt:lpstr>
      <vt:lpstr>Facet</vt:lpstr>
      <vt:lpstr>Tips for a Successful  Hill Visit</vt:lpstr>
      <vt:lpstr>Why Connect?</vt:lpstr>
      <vt:lpstr>How to Connect</vt:lpstr>
      <vt:lpstr>How to Connect</vt:lpstr>
      <vt:lpstr>When to Connect</vt:lpstr>
      <vt:lpstr>PowerPoint Presentation</vt:lpstr>
      <vt:lpstr>Meetings</vt:lpstr>
      <vt:lpstr>Meetings</vt:lpstr>
      <vt:lpstr>Meetings</vt:lpstr>
      <vt:lpstr>Meetings</vt:lpstr>
      <vt:lpstr>Follow Up</vt:lpstr>
      <vt:lpstr>Annual Checklist</vt:lpstr>
      <vt:lpstr>Other Tips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Member/First Time Attendee Orientation</dc:title>
  <dc:creator>watson2163</dc:creator>
  <cp:lastModifiedBy>SEAN GLENNON</cp:lastModifiedBy>
  <cp:revision>47</cp:revision>
  <dcterms:created xsi:type="dcterms:W3CDTF">2020-06-19T19:41:10Z</dcterms:created>
  <dcterms:modified xsi:type="dcterms:W3CDTF">2024-06-06T19:47:23Z</dcterms:modified>
</cp:coreProperties>
</file>